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0" r:id="rId3"/>
    <p:sldId id="259" r:id="rId4"/>
    <p:sldId id="261" r:id="rId5"/>
    <p:sldId id="274" r:id="rId6"/>
    <p:sldId id="275" r:id="rId7"/>
    <p:sldId id="276" r:id="rId8"/>
    <p:sldId id="271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9"/>
    <p:restoredTop sz="94634"/>
  </p:normalViewPr>
  <p:slideViewPr>
    <p:cSldViewPr snapToGrid="0" snapToObjects="1">
      <p:cViewPr varScale="1">
        <p:scale>
          <a:sx n="92" d="100"/>
          <a:sy n="92" d="100"/>
        </p:scale>
        <p:origin x="176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9F88-DA4A-514A-A243-158123C15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CA1C3-31AD-5548-81D7-67EDF462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2F2-2792-6049-90C7-E2FB5867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396DA-C42C-D84C-976F-6D2FD053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9EA2-9EAD-A34B-B1B4-63816FB3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ADC1-B024-5747-B141-C0EE557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CEBD7-CD7F-0640-A779-0BB3C2B4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9935-5F75-EC45-AA97-4FBDA2AF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8CF9-098C-E44B-BBF8-01C35BB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275-90D8-034F-95B8-0F2A6F16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9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9BCAB-ACA4-6941-A220-6D48E7CE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204F9-0956-314B-9DE1-9FD200E3B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D1A59-4D8D-694B-ABF9-FBA5FE10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FD71-7CC9-4A4B-87B1-1E7E5558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9CFD-611E-E041-8872-5D93A35A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191C-C041-4649-B42B-4EF4F9C7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49A6-47DB-FE4F-AFC0-2CB432DD4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ECCF3-2B1C-E14C-BAE4-56903C6E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21A85-425D-CB42-8437-AF615750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9E34-57DD-4B4B-8D59-DA43F8EA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8C58-8106-874D-9538-941967D3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2796E-FA95-9547-BAB1-A99326EDE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C48B2-6078-CD49-A541-FACCF3AF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B84A7-1688-8C4D-9DFB-A813B400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834D3-93FD-FC4F-BE5E-DBEF2718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7B0C-65F8-C34B-9D73-04B7FD56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E1C9-4E3B-174C-9942-E67A9A87B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AA038-ACE5-0449-9091-4F0CA9FFE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E1F3C-1180-AA45-91F2-277E94E1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84AFA-9BBC-DA47-80C4-F8083C85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3632A-0CD4-5D44-BDDC-6B67E81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D72B-78B6-0D40-A903-F251885B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756A5-2933-E54D-8639-2DAD3484C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DCD7-502A-C84E-BDDB-C2141C371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67D37-BDEF-0242-B503-3B23D8CA7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5DD58-C9BD-B544-93B3-A7CF364A0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7E25F-2261-3145-AC8D-23DD1943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C8A2E-8FC6-9442-B1EA-7C383FF1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9C421-9749-7247-9100-97A81D81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653F-D239-634D-9D0A-7B128B6F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70A20-0FFE-8741-B630-3424182A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C63E1-95A8-304C-8D3F-47C80EE3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1D72B-EE4C-814E-8B77-2479FF41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1E87C-1D5B-AB4C-9AEB-2C7575E0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EEED4-8E0B-8141-8A4E-66B4E958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63E6-11D8-7B46-A13A-4DBC0B22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5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BDD4-1580-A945-8547-0CFCDA3D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B590-62B8-B34F-A392-C587E338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0918-B3DB-9642-88D0-E33592678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0FEBA-3F97-D641-AF98-DFC02681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464A4-1F8D-6F45-B4ED-CBE82991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529E9-0876-BD4F-B143-A8712D80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0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C420-FC17-C44D-B1CB-86CE93F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E8E30-809F-B84B-BE95-0DEEAD8C3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925B1-272E-4A40-B875-CE79047B4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F87A-B77C-034A-8DCC-000990AD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EAA0-1BEF-AD4B-894A-B70D523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8DA09-D157-A341-9F9D-E9E36F6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42A8D-CF93-1648-849E-BEEBA2BA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020F2-1B7D-4A4C-A457-27F33BE8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A2D91-35CC-FF41-9C4C-339B3535A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B254-A1DE-2C4F-8B84-919EA940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3E7E-DFA7-2643-BF66-99CDAE9A4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2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checkip.amazonaws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5: AWS VPC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21" y="3779030"/>
            <a:ext cx="2892033" cy="29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2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4 solution</a:t>
            </a:r>
          </a:p>
          <a:p>
            <a:r>
              <a:rPr lang="en-US" dirty="0"/>
              <a:t>Lecture review</a:t>
            </a:r>
          </a:p>
          <a:p>
            <a:pPr lvl="1"/>
            <a:r>
              <a:rPr lang="en-US" dirty="0"/>
              <a:t>ELB</a:t>
            </a:r>
          </a:p>
          <a:p>
            <a:pPr lvl="1"/>
            <a:r>
              <a:rPr lang="en-US" dirty="0"/>
              <a:t>VPC</a:t>
            </a:r>
          </a:p>
          <a:p>
            <a:pPr lvl="1"/>
            <a:r>
              <a:rPr lang="en-US" dirty="0"/>
              <a:t>RDS</a:t>
            </a:r>
          </a:p>
          <a:p>
            <a:r>
              <a:rPr lang="en-US" dirty="0"/>
              <a:t>Understanding AWS diagrams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82" y="1600200"/>
            <a:ext cx="26416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ELB</a:t>
            </a:r>
          </a:p>
          <a:p>
            <a:pPr lvl="1"/>
            <a:r>
              <a:rPr lang="en-US" dirty="0"/>
              <a:t>Managed load balancing service</a:t>
            </a:r>
          </a:p>
          <a:p>
            <a:pPr lvl="2"/>
            <a:r>
              <a:rPr lang="en-US" dirty="0"/>
              <a:t>Listeners</a:t>
            </a:r>
          </a:p>
          <a:p>
            <a:pPr lvl="2"/>
            <a:r>
              <a:rPr lang="en-US" dirty="0"/>
              <a:t>Health check</a:t>
            </a:r>
          </a:p>
          <a:p>
            <a:pPr lvl="2"/>
            <a:r>
              <a:rPr lang="en-US" dirty="0"/>
              <a:t>Target group</a:t>
            </a:r>
          </a:p>
          <a:p>
            <a:r>
              <a:rPr lang="en-US" dirty="0"/>
              <a:t>EC2 Placement Group</a:t>
            </a:r>
          </a:p>
          <a:p>
            <a:r>
              <a:rPr lang="en-US" dirty="0"/>
              <a:t>EFS</a:t>
            </a:r>
          </a:p>
          <a:p>
            <a:pPr lvl="1"/>
            <a:r>
              <a:rPr lang="en-US" dirty="0"/>
              <a:t>Network attached storage (NFS)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Private Cloud (VPC)</a:t>
            </a:r>
          </a:p>
          <a:p>
            <a:pPr lvl="1"/>
            <a:r>
              <a:rPr lang="en-US" dirty="0"/>
              <a:t>Assign a private network block</a:t>
            </a:r>
          </a:p>
          <a:p>
            <a:pPr lvl="1"/>
            <a:r>
              <a:rPr lang="en-US" dirty="0"/>
              <a:t>Partition into one or more subnets (which cannot span AZs)</a:t>
            </a:r>
          </a:p>
          <a:p>
            <a:pPr lvl="1"/>
            <a:r>
              <a:rPr lang="en-US" dirty="0"/>
              <a:t>Each subnet associated with a routing table</a:t>
            </a:r>
          </a:p>
          <a:p>
            <a:pPr lvl="1"/>
            <a:r>
              <a:rPr lang="en-US" dirty="0"/>
              <a:t>Launch EC2 instances into subnet</a:t>
            </a:r>
          </a:p>
          <a:p>
            <a:pPr lvl="2"/>
            <a:r>
              <a:rPr lang="en-US" dirty="0"/>
              <a:t>Always have 1 private IP address</a:t>
            </a:r>
          </a:p>
          <a:p>
            <a:pPr lvl="2"/>
            <a:r>
              <a:rPr lang="en-US" dirty="0"/>
              <a:t>Sometimes have a public IP address (static = Elastic IP)</a:t>
            </a:r>
          </a:p>
          <a:p>
            <a:pPr lvl="1"/>
            <a:r>
              <a:rPr lang="en-US" dirty="0"/>
              <a:t>Connect to the Internet via Internet Gateway</a:t>
            </a:r>
          </a:p>
          <a:p>
            <a:pPr lvl="1"/>
            <a:r>
              <a:rPr lang="en-US" dirty="0"/>
              <a:t>Access control lists define security rules/filters for subnets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9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Relational Database Service (RDS)</a:t>
            </a:r>
          </a:p>
          <a:p>
            <a:pPr lvl="1"/>
            <a:r>
              <a:rPr lang="en-US" dirty="0"/>
              <a:t>Managed database service which supports several engines</a:t>
            </a:r>
          </a:p>
          <a:p>
            <a:pPr lvl="1"/>
            <a:r>
              <a:rPr lang="en-US" dirty="0"/>
              <a:t>Single vs. Multi-AZ</a:t>
            </a:r>
          </a:p>
          <a:p>
            <a:pPr lvl="1"/>
            <a:r>
              <a:rPr lang="en-US" dirty="0"/>
              <a:t>Automated and Snapshot backups</a:t>
            </a:r>
          </a:p>
          <a:p>
            <a:endParaRPr lang="en-US" dirty="0"/>
          </a:p>
          <a:p>
            <a:r>
              <a:rPr lang="en-US" dirty="0" err="1"/>
              <a:t>DynamoDB</a:t>
            </a:r>
            <a:r>
              <a:rPr lang="en-US" dirty="0"/>
              <a:t> &amp; Redshift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44A32F-3E7F-884E-B25D-0B214DBA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35" y="0"/>
            <a:ext cx="81425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F10F1C-645C-3643-B859-3B98C310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1" y="475961"/>
            <a:ext cx="330430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AWS </a:t>
            </a:r>
            <a:br>
              <a:rPr lang="en-US" dirty="0"/>
            </a:br>
            <a:r>
              <a:rPr lang="en-US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108260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DDF9-1218-9B4D-83E7-7263FA4ED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056AE-12FA-D04B-A7F1-B155F443A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We've been configuring security groups to allow incoming SSH traffic from the Internet (0.0.0.0/0)</a:t>
            </a:r>
          </a:p>
          <a:p>
            <a:pPr lvl="1"/>
            <a:r>
              <a:rPr lang="en-US" dirty="0"/>
              <a:t>Never ever do this in the real world.</a:t>
            </a:r>
          </a:p>
          <a:p>
            <a:pPr lvl="1"/>
            <a:r>
              <a:rPr lang="en-US" dirty="0"/>
              <a:t>Limit incoming SSH to corporate IP block or (better yet) only allow SSH if it comes through a VPN Gateway.</a:t>
            </a:r>
          </a:p>
          <a:p>
            <a:pPr lvl="1"/>
            <a:r>
              <a:rPr lang="en-US" dirty="0"/>
              <a:t>Even worse: Allowing all protocols/ports from anywhere (this will get you fired!)</a:t>
            </a:r>
          </a:p>
          <a:p>
            <a:endParaRPr lang="en-US" dirty="0"/>
          </a:p>
          <a:p>
            <a:r>
              <a:rPr lang="en-US" dirty="0"/>
              <a:t>In all future work we will limit SSH access to our workstation IP address.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linkClick r:id="rId2"/>
              </a:rPr>
              <a:t>http://checkip.amazonaws.com</a:t>
            </a:r>
            <a:r>
              <a:rPr lang="en-US" dirty="0"/>
              <a:t> to determine your current IP</a:t>
            </a:r>
          </a:p>
          <a:p>
            <a:pPr lvl="1"/>
            <a:r>
              <a:rPr lang="en-US" dirty="0"/>
              <a:t>You will need to update the security group configuration if you move your workstation to a different network (home -&gt; school -&gt; work)</a:t>
            </a:r>
          </a:p>
        </p:txBody>
      </p:sp>
    </p:spTree>
    <p:extLst>
      <p:ext uri="{BB962C8B-B14F-4D97-AF65-F5344CB8AC3E}">
        <p14:creationId xmlns:p14="http://schemas.microsoft.com/office/powerpoint/2010/main" val="1363068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47E3-2872-3243-9B03-A22363B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5EE5-2614-6744-888F-9982FBF9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 VPC with multiple public and private subnets. </a:t>
            </a:r>
          </a:p>
          <a:p>
            <a:pPr lvl="1"/>
            <a:r>
              <a:rPr lang="en-US" dirty="0"/>
              <a:t>Launch webservers into the public subnets and load balance using an application ELB. </a:t>
            </a:r>
          </a:p>
          <a:p>
            <a:pPr lvl="1"/>
            <a:r>
              <a:rPr lang="en-US" dirty="0"/>
              <a:t>Setup routing tables properly to route traffic through the Internet Gateway or NAT gateway depending on the subnet.</a:t>
            </a:r>
          </a:p>
          <a:p>
            <a:pPr lvl="1"/>
            <a:r>
              <a:rPr lang="en-US" dirty="0"/>
              <a:t>Optionally create an </a:t>
            </a:r>
            <a:r>
              <a:rPr lang="en-US"/>
              <a:t>RDS instance.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</p:txBody>
      </p:sp>
    </p:spTree>
    <p:extLst>
      <p:ext uri="{BB962C8B-B14F-4D97-AF65-F5344CB8AC3E}">
        <p14:creationId xmlns:p14="http://schemas.microsoft.com/office/powerpoint/2010/main" val="834361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5: VPC</a:t>
            </a:r>
          </a:p>
          <a:p>
            <a:endParaRPr lang="en-US" dirty="0"/>
          </a:p>
          <a:p>
            <a:r>
              <a:rPr lang="en-US" dirty="0"/>
              <a:t>Read </a:t>
            </a:r>
            <a:r>
              <a:rPr lang="en-US" i="1" dirty="0"/>
              <a:t>Infrastructure as Code </a:t>
            </a:r>
            <a:r>
              <a:rPr lang="en-US" dirty="0"/>
              <a:t>Chapters 3 </a:t>
            </a:r>
            <a:r>
              <a:rPr lang="en-US"/>
              <a:t>&amp; 4</a:t>
            </a:r>
          </a:p>
          <a:p>
            <a:endParaRPr lang="en-US" dirty="0"/>
          </a:p>
          <a:p>
            <a:r>
              <a:rPr lang="en-US" dirty="0"/>
              <a:t>Watch Lecture 6 videos</a:t>
            </a:r>
          </a:p>
        </p:txBody>
      </p:sp>
    </p:spTree>
    <p:extLst>
      <p:ext uri="{BB962C8B-B14F-4D97-AF65-F5344CB8AC3E}">
        <p14:creationId xmlns:p14="http://schemas.microsoft.com/office/powerpoint/2010/main" val="3891070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355</Words>
  <Application>Microsoft Macintosh PowerPoint</Application>
  <PresentationFormat>Widescreen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DevOps &amp; Cloud Infrastructure SEIS 665 Week 5: AWS VPC Review</vt:lpstr>
      <vt:lpstr>Agenda</vt:lpstr>
      <vt:lpstr>Lecture review</vt:lpstr>
      <vt:lpstr>Lecture review</vt:lpstr>
      <vt:lpstr>Lecture review</vt:lpstr>
      <vt:lpstr>Understanding  AWS  diagrams</vt:lpstr>
      <vt:lpstr>Improving Security</vt:lpstr>
      <vt:lpstr>Classroom Project</vt:lpstr>
      <vt:lpstr>Homework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Lecture Review Week 3: Virtualization</dc:title>
  <dc:creator>Microsoft Office User</dc:creator>
  <cp:lastModifiedBy>Microsoft Office User</cp:lastModifiedBy>
  <cp:revision>19</cp:revision>
  <dcterms:created xsi:type="dcterms:W3CDTF">2018-02-11T16:19:28Z</dcterms:created>
  <dcterms:modified xsi:type="dcterms:W3CDTF">2018-02-26T16:20:09Z</dcterms:modified>
</cp:coreProperties>
</file>